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bril Fatface" panose="02000503000000020003" pitchFamily="2" charset="-94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DejaVu Serif Bold" panose="020B0604020202020204" charset="0"/>
      <p:regular r:id="rId22"/>
    </p:embeddedFont>
    <p:embeddedFont>
      <p:font typeface="Futura" panose="020B0604020202020204" charset="-94"/>
      <p:regular r:id="rId23"/>
    </p:embeddedFont>
    <p:embeddedFont>
      <p:font typeface="Futura Bold" panose="020B0604020202020204" charset="-94"/>
      <p:regular r:id="rId24"/>
    </p:embeddedFont>
    <p:embeddedFont>
      <p:font typeface="Proxima Nova" panose="020B0604020202020204" charset="0"/>
      <p:regular r:id="rId25"/>
    </p:embeddedFont>
    <p:embeddedFont>
      <p:font typeface="Telegraf" panose="020B0604020202020204" charset="-94"/>
      <p:regular r:id="rId26"/>
    </p:embeddedFont>
    <p:embeddedFont>
      <p:font typeface="Telegraf Bold" panose="020B0604020202020204" charset="-9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50427" y="0"/>
            <a:ext cx="19238427" cy="10287000"/>
          </a:xfrm>
          <a:custGeom>
            <a:avLst/>
            <a:gdLst/>
            <a:ahLst/>
            <a:cxnLst/>
            <a:rect l="l" t="t" r="r" b="b"/>
            <a:pathLst>
              <a:path w="19238427" h="10287000">
                <a:moveTo>
                  <a:pt x="0" y="0"/>
                </a:moveTo>
                <a:lnTo>
                  <a:pt x="19238427" y="0"/>
                </a:lnTo>
                <a:lnTo>
                  <a:pt x="192384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348" b="-7251"/>
            </a:stretch>
          </a:blipFill>
        </p:spPr>
      </p:sp>
      <p:sp>
        <p:nvSpPr>
          <p:cNvPr id="3" name="Freeform 3"/>
          <p:cNvSpPr/>
          <p:nvPr/>
        </p:nvSpPr>
        <p:spPr>
          <a:xfrm rot="-8100000">
            <a:off x="-6421370" y="3183699"/>
            <a:ext cx="14900141" cy="17252795"/>
          </a:xfrm>
          <a:custGeom>
            <a:avLst/>
            <a:gdLst/>
            <a:ahLst/>
            <a:cxnLst/>
            <a:rect l="l" t="t" r="r" b="b"/>
            <a:pathLst>
              <a:path w="14900141" h="17252795">
                <a:moveTo>
                  <a:pt x="0" y="0"/>
                </a:moveTo>
                <a:lnTo>
                  <a:pt x="14900140" y="0"/>
                </a:lnTo>
                <a:lnTo>
                  <a:pt x="14900140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149173" y="615288"/>
            <a:ext cx="6247498" cy="606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5"/>
              </a:lnSpc>
            </a:pPr>
            <a:r>
              <a:rPr lang="en-US" sz="6982">
                <a:solidFill>
                  <a:srgbClr val="FFFFFF"/>
                </a:solidFill>
                <a:latin typeface="Futura Bold"/>
              </a:rPr>
              <a:t>PERSONALIZED INTERVENTION FOR ALCOHOL CONSUMPTION</a:t>
            </a:r>
          </a:p>
          <a:p>
            <a:pPr algn="ctr">
              <a:lnSpc>
                <a:spcPts val="7955"/>
              </a:lnSpc>
              <a:spcBef>
                <a:spcPct val="0"/>
              </a:spcBef>
            </a:pPr>
            <a:endParaRPr lang="en-US" sz="6982">
              <a:solidFill>
                <a:srgbClr val="FFFFFF"/>
              </a:solidFill>
              <a:latin typeface="Futura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83416" y="7579153"/>
            <a:ext cx="3359962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elegraf"/>
              </a:rPr>
              <a:t>ABDULLAH AYDOĞAN 150230731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096" y="6218972"/>
            <a:ext cx="3152600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Telegraf"/>
              </a:rPr>
              <a:t>ÖMER FARUK SATIK   150210330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80368" y="857989"/>
            <a:ext cx="9124237" cy="7830861"/>
            <a:chOff x="0" y="0"/>
            <a:chExt cx="2403091" cy="20624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3091" cy="2062449"/>
            </a:xfrm>
            <a:custGeom>
              <a:avLst/>
              <a:gdLst/>
              <a:ahLst/>
              <a:cxnLst/>
              <a:rect l="l" t="t" r="r" b="b"/>
              <a:pathLst>
                <a:path w="2403091" h="2062449">
                  <a:moveTo>
                    <a:pt x="0" y="0"/>
                  </a:moveTo>
                  <a:lnTo>
                    <a:pt x="2403091" y="0"/>
                  </a:lnTo>
                  <a:lnTo>
                    <a:pt x="2403091" y="2062449"/>
                  </a:lnTo>
                  <a:lnTo>
                    <a:pt x="0" y="2062449"/>
                  </a:lnTo>
                  <a:close/>
                </a:path>
              </a:pathLst>
            </a:custGeom>
            <a:solidFill>
              <a:srgbClr val="74778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03091" cy="213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9430" y="3980925"/>
            <a:ext cx="5599946" cy="1677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72"/>
              </a:lnSpc>
            </a:pPr>
            <a:r>
              <a:rPr lang="en-US" sz="5462">
                <a:solidFill>
                  <a:srgbClr val="243E4E"/>
                </a:solidFill>
                <a:latin typeface="Futura Bold"/>
              </a:rPr>
              <a:t>Data Preprocessing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779376" y="2098168"/>
            <a:ext cx="1143484" cy="702969"/>
            <a:chOff x="0" y="0"/>
            <a:chExt cx="332348" cy="204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34858" y="1649992"/>
            <a:ext cx="7858987" cy="2344614"/>
            <a:chOff x="0" y="0"/>
            <a:chExt cx="10478650" cy="31261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9663748" cy="77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Futura Bold"/>
                </a:rPr>
                <a:t>Feature Engineering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50311"/>
              <a:ext cx="10478650" cy="227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455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Futura"/>
                </a:rPr>
                <a:t>Reducing the number of columns by creating meaningful new columns by combining existing features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779376" y="4421935"/>
            <a:ext cx="1143484" cy="702969"/>
            <a:chOff x="0" y="0"/>
            <a:chExt cx="332348" cy="204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79376" y="6802601"/>
            <a:ext cx="1143484" cy="702969"/>
            <a:chOff x="0" y="0"/>
            <a:chExt cx="332348" cy="2043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934858" y="6398273"/>
            <a:ext cx="7366503" cy="1773114"/>
            <a:chOff x="0" y="0"/>
            <a:chExt cx="9822005" cy="236415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9822005" cy="77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Futura Bold"/>
                </a:rPr>
                <a:t>Scaling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0311"/>
              <a:ext cx="9605687" cy="151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>
                <a:lnSpc>
                  <a:spcPts val="455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Futura"/>
                </a:rPr>
                <a:t>Standard Scaling</a:t>
              </a:r>
            </a:p>
            <a:p>
              <a:pPr marL="647697" lvl="1" indent="-323848" algn="l">
                <a:lnSpc>
                  <a:spcPts val="455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Futura"/>
                </a:rPr>
                <a:t>Robust Scaling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10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40619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7934858" y="4271091"/>
            <a:ext cx="7858987" cy="1701558"/>
            <a:chOff x="0" y="0"/>
            <a:chExt cx="10478650" cy="2268744"/>
          </a:xfrm>
        </p:grpSpPr>
        <p:sp>
          <p:nvSpPr>
            <p:cNvPr id="29" name="TextBox 29"/>
            <p:cNvSpPr txBox="1"/>
            <p:nvPr/>
          </p:nvSpPr>
          <p:spPr>
            <a:xfrm>
              <a:off x="0" y="754903"/>
              <a:ext cx="10478650" cy="1513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697" lvl="1" indent="-323848" algn="l">
                <a:lnSpc>
                  <a:spcPts val="455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Futura"/>
                </a:rPr>
                <a:t>Converting the new categorical features produced into numerical by encoding them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9663748" cy="7760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67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Futura Bold"/>
                </a:rPr>
                <a:t>Encoding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407409" y="5143500"/>
            <a:ext cx="21102817" cy="12661690"/>
          </a:xfrm>
          <a:custGeom>
            <a:avLst/>
            <a:gdLst/>
            <a:ahLst/>
            <a:cxnLst/>
            <a:rect l="l" t="t" r="r" b="b"/>
            <a:pathLst>
              <a:path w="21102817" h="12661690">
                <a:moveTo>
                  <a:pt x="0" y="0"/>
                </a:moveTo>
                <a:lnTo>
                  <a:pt x="21102818" y="0"/>
                </a:lnTo>
                <a:lnTo>
                  <a:pt x="21102818" y="12661690"/>
                </a:lnTo>
                <a:lnTo>
                  <a:pt x="0" y="12661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3714043" y="2042346"/>
            <a:ext cx="2881765" cy="2881753"/>
            <a:chOff x="0" y="0"/>
            <a:chExt cx="6350025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39136" r="-391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1101779" y="2222995"/>
            <a:ext cx="3160299" cy="2528239"/>
          </a:xfrm>
          <a:custGeom>
            <a:avLst/>
            <a:gdLst/>
            <a:ahLst/>
            <a:cxnLst/>
            <a:rect l="l" t="t" r="r" b="b"/>
            <a:pathLst>
              <a:path w="3160299" h="2528239">
                <a:moveTo>
                  <a:pt x="0" y="0"/>
                </a:moveTo>
                <a:lnTo>
                  <a:pt x="3160299" y="0"/>
                </a:lnTo>
                <a:lnTo>
                  <a:pt x="3160299" y="2528239"/>
                </a:lnTo>
                <a:lnTo>
                  <a:pt x="0" y="25282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820280" y="2197293"/>
            <a:ext cx="3133731" cy="2546157"/>
          </a:xfrm>
          <a:custGeom>
            <a:avLst/>
            <a:gdLst/>
            <a:ahLst/>
            <a:cxnLst/>
            <a:rect l="l" t="t" r="r" b="b"/>
            <a:pathLst>
              <a:path w="3133731" h="2546157">
                <a:moveTo>
                  <a:pt x="0" y="0"/>
                </a:moveTo>
                <a:lnTo>
                  <a:pt x="3133731" y="0"/>
                </a:lnTo>
                <a:lnTo>
                  <a:pt x="3133731" y="2546157"/>
                </a:lnTo>
                <a:lnTo>
                  <a:pt x="0" y="25461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2197293"/>
            <a:ext cx="3388184" cy="2136446"/>
          </a:xfrm>
          <a:custGeom>
            <a:avLst/>
            <a:gdLst/>
            <a:ahLst/>
            <a:cxnLst/>
            <a:rect l="l" t="t" r="r" b="b"/>
            <a:pathLst>
              <a:path w="3388184" h="2136446">
                <a:moveTo>
                  <a:pt x="0" y="0"/>
                </a:moveTo>
                <a:lnTo>
                  <a:pt x="3388184" y="0"/>
                </a:lnTo>
                <a:lnTo>
                  <a:pt x="3388184" y="2136447"/>
                </a:lnTo>
                <a:lnTo>
                  <a:pt x="0" y="21364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131476" y="2222995"/>
            <a:ext cx="3434635" cy="2486533"/>
          </a:xfrm>
          <a:custGeom>
            <a:avLst/>
            <a:gdLst/>
            <a:ahLst/>
            <a:cxnLst/>
            <a:rect l="l" t="t" r="r" b="b"/>
            <a:pathLst>
              <a:path w="3434635" h="2486533">
                <a:moveTo>
                  <a:pt x="0" y="0"/>
                </a:moveTo>
                <a:lnTo>
                  <a:pt x="3434635" y="0"/>
                </a:lnTo>
                <a:lnTo>
                  <a:pt x="3434635" y="2486533"/>
                </a:lnTo>
                <a:lnTo>
                  <a:pt x="0" y="24865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408437"/>
            <a:ext cx="14918923" cy="79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24"/>
              </a:lnSpc>
            </a:pPr>
            <a:r>
              <a:rPr lang="en-US" sz="4800">
                <a:solidFill>
                  <a:srgbClr val="000000"/>
                </a:solidFill>
                <a:latin typeface="Futura Bold"/>
              </a:rPr>
              <a:t>MODEL 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7172" y="5943274"/>
            <a:ext cx="17833656" cy="1779457"/>
            <a:chOff x="0" y="0"/>
            <a:chExt cx="23778208" cy="2372609"/>
          </a:xfrm>
        </p:grpSpPr>
        <p:sp>
          <p:nvSpPr>
            <p:cNvPr id="17" name="TextBox 17"/>
            <p:cNvSpPr txBox="1"/>
            <p:nvPr/>
          </p:nvSpPr>
          <p:spPr>
            <a:xfrm>
              <a:off x="723441" y="-142875"/>
              <a:ext cx="1665202" cy="80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</a:pPr>
              <a:r>
                <a:rPr lang="en-US" sz="3299">
                  <a:solidFill>
                    <a:srgbClr val="FFFFFF"/>
                  </a:solidFill>
                  <a:latin typeface="Telegraf"/>
                </a:rPr>
                <a:t>0.63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75093"/>
              <a:ext cx="3607706" cy="62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992">
                  <a:solidFill>
                    <a:srgbClr val="FFFFFF"/>
                  </a:solidFill>
                  <a:latin typeface="Telegraf Bold"/>
                </a:rPr>
                <a:t>Decision Tree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4427559" y="1175093"/>
              <a:ext cx="4391700" cy="626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992">
                  <a:solidFill>
                    <a:srgbClr val="FFFFFF"/>
                  </a:solidFill>
                  <a:latin typeface="Telegraf Bold"/>
                </a:rPr>
                <a:t>Random Forest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644759" y="1175093"/>
              <a:ext cx="4168703" cy="1197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992">
                  <a:solidFill>
                    <a:srgbClr val="FFFFFF"/>
                  </a:solidFill>
                  <a:latin typeface="Telegraf Bold"/>
                </a:rPr>
                <a:t>Gaussian Naive Bayes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638962" y="1175093"/>
              <a:ext cx="4599213" cy="1197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992">
                  <a:solidFill>
                    <a:srgbClr val="FFFFFF"/>
                  </a:solidFill>
                  <a:latin typeface="Telegraf Bold"/>
                </a:rPr>
                <a:t>k-Nearest Neighbors (KNN)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9667185" y="1175093"/>
              <a:ext cx="4111023" cy="1197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992">
                  <a:solidFill>
                    <a:srgbClr val="FFFFFF"/>
                  </a:solidFill>
                  <a:latin typeface="Telegraf Bold"/>
                </a:rPr>
                <a:t>Support Vector Classifier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737737" y="-142875"/>
              <a:ext cx="1665202" cy="80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</a:pPr>
              <a:r>
                <a:rPr lang="en-US" sz="3299">
                  <a:solidFill>
                    <a:srgbClr val="FFFFFF"/>
                  </a:solidFill>
                  <a:latin typeface="Telegraf"/>
                </a:rPr>
                <a:t>0.71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755739" y="-142875"/>
              <a:ext cx="1665202" cy="80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</a:pPr>
              <a:r>
                <a:rPr lang="en-US" sz="3299">
                  <a:solidFill>
                    <a:srgbClr val="FFFFFF"/>
                  </a:solidFill>
                  <a:latin typeface="Telegraf"/>
                </a:rPr>
                <a:t>0.68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773741" y="-142875"/>
              <a:ext cx="1665202" cy="80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</a:pPr>
              <a:r>
                <a:rPr lang="en-US" sz="3299">
                  <a:solidFill>
                    <a:srgbClr val="FFFFFF"/>
                  </a:solidFill>
                  <a:latin typeface="Telegraf"/>
                </a:rPr>
                <a:t>0.67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0791743" y="-142875"/>
              <a:ext cx="1665202" cy="8022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15"/>
                </a:lnSpc>
              </a:pPr>
              <a:r>
                <a:rPr lang="en-US" sz="3299">
                  <a:solidFill>
                    <a:srgbClr val="FFFFFF"/>
                  </a:solidFill>
                  <a:latin typeface="Telegraf"/>
                </a:rPr>
                <a:t>-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370" b="-1637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806047" y="4804166"/>
            <a:ext cx="19297648" cy="7806123"/>
            <a:chOff x="0" y="0"/>
            <a:chExt cx="5082508" cy="20559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82508" cy="2055934"/>
            </a:xfrm>
            <a:custGeom>
              <a:avLst/>
              <a:gdLst/>
              <a:ahLst/>
              <a:cxnLst/>
              <a:rect l="l" t="t" r="r" b="b"/>
              <a:pathLst>
                <a:path w="5082508" h="2055934">
                  <a:moveTo>
                    <a:pt x="0" y="0"/>
                  </a:moveTo>
                  <a:lnTo>
                    <a:pt x="5082508" y="0"/>
                  </a:lnTo>
                  <a:lnTo>
                    <a:pt x="5082508" y="2055934"/>
                  </a:lnTo>
                  <a:lnTo>
                    <a:pt x="0" y="2055934"/>
                  </a:lnTo>
                  <a:close/>
                </a:path>
              </a:pathLst>
            </a:custGeom>
            <a:solidFill>
              <a:srgbClr val="2F2C3C">
                <a:alpha val="8588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082508" cy="213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12</a:t>
            </a:r>
          </a:p>
        </p:txBody>
      </p:sp>
      <p:sp>
        <p:nvSpPr>
          <p:cNvPr id="8" name="AutoShape 8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700" y="5851254"/>
            <a:ext cx="6015192" cy="200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99"/>
              </a:lnSpc>
            </a:pPr>
            <a:r>
              <a:rPr lang="en-US" sz="6548">
                <a:solidFill>
                  <a:srgbClr val="FFFFFF"/>
                </a:solidFill>
                <a:latin typeface="Futura Bold"/>
              </a:rPr>
              <a:t>FURTHER DEVELOPMENT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784170" y="6074035"/>
            <a:ext cx="9229921" cy="147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0" lvl="1" indent="-431795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Futura"/>
              </a:rPr>
              <a:t>Optimization of outlier data detection</a:t>
            </a:r>
          </a:p>
          <a:p>
            <a:pPr marL="863590" lvl="1" indent="-431795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Futura"/>
              </a:rPr>
              <a:t>Principal Component Analysis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13562" y="4510648"/>
            <a:ext cx="13895619" cy="5037162"/>
          </a:xfrm>
          <a:custGeom>
            <a:avLst/>
            <a:gdLst/>
            <a:ahLst/>
            <a:cxnLst/>
            <a:rect l="l" t="t" r="r" b="b"/>
            <a:pathLst>
              <a:path w="13895619" h="5037162">
                <a:moveTo>
                  <a:pt x="0" y="0"/>
                </a:moveTo>
                <a:lnTo>
                  <a:pt x="13895618" y="0"/>
                </a:lnTo>
                <a:lnTo>
                  <a:pt x="13895618" y="5037162"/>
                </a:lnTo>
                <a:lnTo>
                  <a:pt x="0" y="503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9708" y="451061"/>
            <a:ext cx="10520444" cy="112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78"/>
              </a:lnSpc>
            </a:pPr>
            <a:r>
              <a:rPr lang="en-US" sz="6883">
                <a:solidFill>
                  <a:srgbClr val="FFFFFF"/>
                </a:solidFill>
                <a:latin typeface="Futura Bold"/>
              </a:rPr>
              <a:t>FURTHER DEVELOPMENT</a:t>
            </a:r>
          </a:p>
        </p:txBody>
      </p:sp>
      <p:sp>
        <p:nvSpPr>
          <p:cNvPr id="4" name="AutoShape 4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13</a:t>
            </a:r>
          </a:p>
        </p:txBody>
      </p: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99708" y="2004866"/>
            <a:ext cx="5516544" cy="84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638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Futura"/>
              </a:rPr>
              <a:t>Random Sampling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9708" y="3023986"/>
            <a:ext cx="4613853" cy="848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>
              <a:lnSpc>
                <a:spcPts val="638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Futura"/>
              </a:rPr>
              <a:t>Gridsearch CV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599708" y="7482555"/>
            <a:ext cx="5008868" cy="1596390"/>
            <a:chOff x="0" y="0"/>
            <a:chExt cx="6678490" cy="21285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59485"/>
              <a:ext cx="3628613" cy="1169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DejaVu Serif Bold"/>
                </a:rPr>
                <a:t>0.7103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6805" y="-104775"/>
              <a:ext cx="2175003" cy="1169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DejaVu Serif Bold"/>
                </a:rPr>
                <a:t>SVC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715257" y="221106"/>
              <a:ext cx="2963233" cy="623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ts val="37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Futura"/>
                </a:rPr>
                <a:t>Highly cost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46317" y="3233536"/>
            <a:ext cx="6870091" cy="1712595"/>
            <a:chOff x="0" y="0"/>
            <a:chExt cx="9160122" cy="228346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1229360"/>
              <a:ext cx="9160122" cy="1054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DejaVu Serif Bold"/>
                </a:rPr>
                <a:t>Best parameters:  {'criterion': 'gini', 'max_depth': 10, 'n_estimators': 200}</a:t>
              </a:r>
            </a:p>
            <a:p>
              <a:pPr algn="ctr">
                <a:lnSpc>
                  <a:spcPts val="2100"/>
                </a:lnSpc>
              </a:pPr>
              <a:endParaRPr lang="en-US" sz="1500">
                <a:solidFill>
                  <a:srgbClr val="FFFFFF"/>
                </a:solidFill>
                <a:latin typeface="DejaVu Serif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701620" y="-104775"/>
              <a:ext cx="2019829" cy="1169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DejaVu Serif Bold"/>
                </a:rPr>
                <a:t>RF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D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2954" y="6152288"/>
            <a:ext cx="11965046" cy="4134712"/>
          </a:xfrm>
          <a:custGeom>
            <a:avLst/>
            <a:gdLst/>
            <a:ahLst/>
            <a:cxnLst/>
            <a:rect l="l" t="t" r="r" b="b"/>
            <a:pathLst>
              <a:path w="11965046" h="4134712">
                <a:moveTo>
                  <a:pt x="0" y="0"/>
                </a:moveTo>
                <a:lnTo>
                  <a:pt x="11965046" y="0"/>
                </a:lnTo>
                <a:lnTo>
                  <a:pt x="11965046" y="4134712"/>
                </a:lnTo>
                <a:lnTo>
                  <a:pt x="0" y="413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6" b="-11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152288"/>
            <a:ext cx="6909546" cy="4134712"/>
            <a:chOff x="0" y="0"/>
            <a:chExt cx="1819798" cy="1088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19798" cy="1088978"/>
            </a:xfrm>
            <a:custGeom>
              <a:avLst/>
              <a:gdLst/>
              <a:ahLst/>
              <a:cxnLst/>
              <a:rect l="l" t="t" r="r" b="b"/>
              <a:pathLst>
                <a:path w="1819798" h="1088978">
                  <a:moveTo>
                    <a:pt x="0" y="0"/>
                  </a:moveTo>
                  <a:lnTo>
                    <a:pt x="1819798" y="0"/>
                  </a:lnTo>
                  <a:lnTo>
                    <a:pt x="1819798" y="1088978"/>
                  </a:lnTo>
                  <a:lnTo>
                    <a:pt x="0" y="108897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819798" cy="11651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5248" y="1669517"/>
            <a:ext cx="16817504" cy="220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83"/>
              </a:lnSpc>
              <a:spcBef>
                <a:spcPct val="0"/>
              </a:spcBef>
            </a:pPr>
            <a:r>
              <a:rPr lang="en-US" sz="11631">
                <a:solidFill>
                  <a:srgbClr val="FFFFFF"/>
                </a:solidFill>
                <a:latin typeface="Futura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57053" y="7041716"/>
            <a:ext cx="2573893" cy="1177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Telegraf"/>
              </a:rPr>
              <a:t>0.7123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49082" y="6483344"/>
            <a:ext cx="3218775" cy="3472599"/>
            <a:chOff x="0" y="0"/>
            <a:chExt cx="801311" cy="864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1311" cy="864500"/>
            </a:xfrm>
            <a:custGeom>
              <a:avLst/>
              <a:gdLst/>
              <a:ahLst/>
              <a:cxnLst/>
              <a:rect l="l" t="t" r="r" b="b"/>
              <a:pathLst>
                <a:path w="801311" h="864500">
                  <a:moveTo>
                    <a:pt x="55320" y="0"/>
                  </a:moveTo>
                  <a:lnTo>
                    <a:pt x="745991" y="0"/>
                  </a:lnTo>
                  <a:cubicBezTo>
                    <a:pt x="760662" y="0"/>
                    <a:pt x="774733" y="5828"/>
                    <a:pt x="785108" y="16203"/>
                  </a:cubicBezTo>
                  <a:cubicBezTo>
                    <a:pt x="795483" y="26578"/>
                    <a:pt x="801311" y="40649"/>
                    <a:pt x="801311" y="55320"/>
                  </a:cubicBezTo>
                  <a:lnTo>
                    <a:pt x="801311" y="809180"/>
                  </a:lnTo>
                  <a:cubicBezTo>
                    <a:pt x="801311" y="839733"/>
                    <a:pt x="776543" y="864500"/>
                    <a:pt x="745991" y="864500"/>
                  </a:cubicBezTo>
                  <a:lnTo>
                    <a:pt x="55320" y="864500"/>
                  </a:lnTo>
                  <a:cubicBezTo>
                    <a:pt x="40649" y="864500"/>
                    <a:pt x="26578" y="858672"/>
                    <a:pt x="16203" y="848297"/>
                  </a:cubicBezTo>
                  <a:cubicBezTo>
                    <a:pt x="5828" y="837923"/>
                    <a:pt x="0" y="823852"/>
                    <a:pt x="0" y="809180"/>
                  </a:cubicBezTo>
                  <a:lnTo>
                    <a:pt x="0" y="55320"/>
                  </a:lnTo>
                  <a:cubicBezTo>
                    <a:pt x="0" y="24768"/>
                    <a:pt x="24768" y="0"/>
                    <a:pt x="55320" y="0"/>
                  </a:cubicBezTo>
                  <a:close/>
                </a:path>
              </a:pathLst>
            </a:custGeom>
            <a:blipFill>
              <a:blip r:embed="rId3"/>
              <a:stretch>
                <a:fillRect l="-913" r="-91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6014091" y="8880475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4" r="-3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0120" y="2497455"/>
            <a:ext cx="5467760" cy="264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Futura"/>
              </a:rPr>
              <a:t>FUTURE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6186" y="2981642"/>
            <a:ext cx="5056274" cy="448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Development of the model for all countries of the world</a:t>
            </a: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5039"/>
              </a:lnSpc>
            </a:pPr>
            <a:endParaRPr lang="en-US" sz="3599">
              <a:solidFill>
                <a:srgbClr val="FFFFFF"/>
              </a:solidFill>
              <a:latin typeface="Telegraf"/>
            </a:endParaRPr>
          </a:p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Using the model in ministries of health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58905" y="3938905"/>
            <a:ext cx="4551246" cy="2566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Telegraf"/>
              </a:rPr>
              <a:t>A Mobile app providing personalized guidance</a:t>
            </a:r>
          </a:p>
        </p:txBody>
      </p:sp>
      <p:sp>
        <p:nvSpPr>
          <p:cNvPr id="6" name="AutoShape 6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15</a:t>
            </a:r>
          </a:p>
        </p:txBody>
      </p:sp>
      <p:sp>
        <p:nvSpPr>
          <p:cNvPr id="8" name="Freeform 8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56550" y="3183769"/>
            <a:ext cx="6619022" cy="3543935"/>
          </a:xfrm>
          <a:custGeom>
            <a:avLst/>
            <a:gdLst/>
            <a:ahLst/>
            <a:cxnLst/>
            <a:rect l="l" t="t" r="r" b="b"/>
            <a:pathLst>
              <a:path w="6619022" h="3543935">
                <a:moveTo>
                  <a:pt x="0" y="0"/>
                </a:moveTo>
                <a:lnTo>
                  <a:pt x="6619022" y="0"/>
                </a:lnTo>
                <a:lnTo>
                  <a:pt x="6619022" y="3543934"/>
                </a:lnTo>
                <a:lnTo>
                  <a:pt x="0" y="3543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2157453"/>
            <a:ext cx="17821887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ctr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Futura Bold"/>
              </a:rPr>
              <a:t>A Machine Learning Approach to Predicting Alcohol Consumption in Adolescents From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65892" y="3227343"/>
            <a:ext cx="8010730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Futura Bold"/>
              </a:rPr>
              <a:t>The project mentioned in the article converts the content of high school students' text messages into numerical vectors using a neural network called doc2vec and predicts substance use with logistic regression.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76927" y="6670553"/>
            <a:ext cx="4289901" cy="93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FFFFFF"/>
                </a:solidFill>
                <a:latin typeface="Futura Bold"/>
              </a:rPr>
              <a:t>Bergh, A. M. M. (2019). A Machine Learning Approach to Predicting Alcohol Consumption in Adolescents From Historical Text Messaging Data (Doctoral dissertation, Chapman University).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92314" y="6890792"/>
            <a:ext cx="2547495" cy="110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"/>
              </a:lnSpc>
            </a:pPr>
            <a:r>
              <a:rPr lang="en-US" sz="700">
                <a:solidFill>
                  <a:srgbClr val="FFFFFF"/>
                </a:solidFill>
                <a:latin typeface="Abril Fatface"/>
              </a:rPr>
              <a:t>https://bulutistan.com/blog/nlp-natural-language-processing/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65210" y="80750"/>
            <a:ext cx="8606047" cy="146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Futura Bold"/>
              </a:rPr>
              <a:t>RELATED WORK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85382" y="0"/>
            <a:ext cx="18676803" cy="10287000"/>
          </a:xfrm>
          <a:custGeom>
            <a:avLst/>
            <a:gdLst/>
            <a:ahLst/>
            <a:cxnLst/>
            <a:rect l="l" t="t" r="r" b="b"/>
            <a:pathLst>
              <a:path w="18676803" h="10287000">
                <a:moveTo>
                  <a:pt x="0" y="0"/>
                </a:moveTo>
                <a:lnTo>
                  <a:pt x="18676803" y="0"/>
                </a:lnTo>
                <a:lnTo>
                  <a:pt x="186768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63" b="-106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86516" y="-309603"/>
            <a:ext cx="8460701" cy="11182748"/>
            <a:chOff x="0" y="0"/>
            <a:chExt cx="2228333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28333" cy="2945250"/>
            </a:xfrm>
            <a:custGeom>
              <a:avLst/>
              <a:gdLst/>
              <a:ahLst/>
              <a:cxnLst/>
              <a:rect l="l" t="t" r="r" b="b"/>
              <a:pathLst>
                <a:path w="2228333" h="2945250">
                  <a:moveTo>
                    <a:pt x="0" y="0"/>
                  </a:moveTo>
                  <a:lnTo>
                    <a:pt x="2228333" y="0"/>
                  </a:lnTo>
                  <a:lnTo>
                    <a:pt x="2228333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19283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228333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175746" y="3242084"/>
            <a:ext cx="2574533" cy="96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7"/>
              </a:lnSpc>
            </a:pPr>
            <a:r>
              <a:rPr lang="en-US" sz="5847">
                <a:solidFill>
                  <a:srgbClr val="7E8983"/>
                </a:solidFill>
                <a:latin typeface="Futura Bold"/>
              </a:rPr>
              <a:t>Dataset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3234" y="2511868"/>
            <a:ext cx="10054729" cy="428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400" lvl="1" indent="-477700">
              <a:lnSpc>
                <a:spcPts val="6726"/>
              </a:lnSpc>
              <a:buFont typeface="Arial"/>
              <a:buChar char="•"/>
            </a:pPr>
            <a:r>
              <a:rPr lang="en-US" sz="4425">
                <a:solidFill>
                  <a:srgbClr val="FFFFFF"/>
                </a:solidFill>
                <a:latin typeface="Futura"/>
              </a:rPr>
              <a:t>Approximately 1 million rows</a:t>
            </a:r>
          </a:p>
          <a:p>
            <a:pPr marL="955400" lvl="1" indent="-477700">
              <a:lnSpc>
                <a:spcPts val="6726"/>
              </a:lnSpc>
              <a:buFont typeface="Arial"/>
              <a:buChar char="•"/>
            </a:pPr>
            <a:r>
              <a:rPr lang="en-US" sz="4425">
                <a:solidFill>
                  <a:srgbClr val="FFFFFF"/>
                </a:solidFill>
                <a:latin typeface="Futura"/>
              </a:rPr>
              <a:t>23 columns</a:t>
            </a:r>
          </a:p>
          <a:p>
            <a:pPr marL="955400" lvl="1" indent="-477700">
              <a:lnSpc>
                <a:spcPts val="6726"/>
              </a:lnSpc>
              <a:buFont typeface="Arial"/>
              <a:buChar char="•"/>
            </a:pPr>
            <a:r>
              <a:rPr lang="en-US" sz="4425">
                <a:solidFill>
                  <a:srgbClr val="FFFFFF"/>
                </a:solidFill>
                <a:latin typeface="Futura"/>
              </a:rPr>
              <a:t>Numerical type features</a:t>
            </a:r>
          </a:p>
          <a:p>
            <a:pPr marL="955400" lvl="1" indent="-477700">
              <a:lnSpc>
                <a:spcPts val="6726"/>
              </a:lnSpc>
              <a:buFont typeface="Arial"/>
              <a:buChar char="•"/>
            </a:pPr>
            <a:r>
              <a:rPr lang="en-US" sz="4425">
                <a:solidFill>
                  <a:srgbClr val="FFFFFF"/>
                </a:solidFill>
                <a:latin typeface="Futura"/>
              </a:rPr>
              <a:t>No null values</a:t>
            </a:r>
          </a:p>
          <a:p>
            <a:pPr marL="955400" lvl="1" indent="-477700" algn="l">
              <a:lnSpc>
                <a:spcPts val="6726"/>
              </a:lnSpc>
              <a:buFont typeface="Arial"/>
              <a:buChar char="•"/>
            </a:pPr>
            <a:r>
              <a:rPr lang="en-US" sz="4425">
                <a:solidFill>
                  <a:srgbClr val="FFFFFF"/>
                </a:solidFill>
                <a:latin typeface="Futura"/>
              </a:rPr>
              <a:t>26 duplicated rows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9202" y="4636511"/>
            <a:ext cx="6407621" cy="19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7E8983"/>
                </a:solidFill>
                <a:latin typeface="Futura"/>
              </a:rPr>
              <a:t>Alcohol and cigarette use status according to some physical and blood values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65083" y="1617844"/>
            <a:ext cx="8849008" cy="7051311"/>
          </a:xfrm>
          <a:custGeom>
            <a:avLst/>
            <a:gdLst/>
            <a:ahLst/>
            <a:cxnLst/>
            <a:rect l="l" t="t" r="r" b="b"/>
            <a:pathLst>
              <a:path w="8849008" h="7051311">
                <a:moveTo>
                  <a:pt x="0" y="0"/>
                </a:moveTo>
                <a:lnTo>
                  <a:pt x="8849008" y="0"/>
                </a:lnTo>
                <a:lnTo>
                  <a:pt x="8849008" y="7051312"/>
                </a:lnTo>
                <a:lnTo>
                  <a:pt x="0" y="7051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4" name="AutoShape 4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4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95631" y="1981084"/>
            <a:ext cx="4719496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As height and weight increase, drinking rate increases.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5631" y="4419087"/>
            <a:ext cx="4719496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Age may be the reason for this situation.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95818" y="1581528"/>
            <a:ext cx="9390060" cy="7123943"/>
          </a:xfrm>
          <a:custGeom>
            <a:avLst/>
            <a:gdLst/>
            <a:ahLst/>
            <a:cxnLst/>
            <a:rect l="l" t="t" r="r" b="b"/>
            <a:pathLst>
              <a:path w="9390060" h="7123943">
                <a:moveTo>
                  <a:pt x="0" y="0"/>
                </a:moveTo>
                <a:lnTo>
                  <a:pt x="9390060" y="0"/>
                </a:lnTo>
                <a:lnTo>
                  <a:pt x="9390060" y="7123944"/>
                </a:lnTo>
                <a:lnTo>
                  <a:pt x="0" y="7123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79842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03314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631" y="3384247"/>
            <a:ext cx="4719496" cy="163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Smoking directly affects alcohol consumption.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27745" y="1763035"/>
            <a:ext cx="11831555" cy="6805152"/>
          </a:xfrm>
          <a:custGeom>
            <a:avLst/>
            <a:gdLst/>
            <a:ahLst/>
            <a:cxnLst/>
            <a:rect l="l" t="t" r="r" b="b"/>
            <a:pathLst>
              <a:path w="11831555" h="6805152">
                <a:moveTo>
                  <a:pt x="0" y="0"/>
                </a:moveTo>
                <a:lnTo>
                  <a:pt x="11831555" y="0"/>
                </a:lnTo>
                <a:lnTo>
                  <a:pt x="11831555" y="6805152"/>
                </a:lnTo>
                <a:lnTo>
                  <a:pt x="0" y="6805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6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8540" y="3406358"/>
            <a:ext cx="4719496" cy="106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Vision has no direct effect.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9376" y="1751407"/>
            <a:ext cx="10832260" cy="6784185"/>
          </a:xfrm>
          <a:custGeom>
            <a:avLst/>
            <a:gdLst/>
            <a:ahLst/>
            <a:cxnLst/>
            <a:rect l="l" t="t" r="r" b="b"/>
            <a:pathLst>
              <a:path w="10832260" h="6784185">
                <a:moveTo>
                  <a:pt x="0" y="0"/>
                </a:moveTo>
                <a:lnTo>
                  <a:pt x="10832260" y="0"/>
                </a:lnTo>
                <a:lnTo>
                  <a:pt x="10832260" y="6784186"/>
                </a:lnTo>
                <a:lnTo>
                  <a:pt x="0" y="6784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44" r="-44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631" y="5236290"/>
            <a:ext cx="4719496" cy="106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Hearing, like vision, has no direct effect.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95631" y="3317781"/>
            <a:ext cx="4719496" cy="106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Considering the rarity of deafness,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3" name="Freeform 3"/>
          <p:cNvSpPr/>
          <p:nvPr/>
        </p:nvSpPr>
        <p:spPr>
          <a:xfrm>
            <a:off x="3935198" y="1554812"/>
            <a:ext cx="10417605" cy="7177377"/>
          </a:xfrm>
          <a:custGeom>
            <a:avLst/>
            <a:gdLst/>
            <a:ahLst/>
            <a:cxnLst/>
            <a:rect l="l" t="t" r="r" b="b"/>
            <a:pathLst>
              <a:path w="10417605" h="7177377">
                <a:moveTo>
                  <a:pt x="0" y="0"/>
                </a:moveTo>
                <a:lnTo>
                  <a:pt x="10417604" y="0"/>
                </a:lnTo>
                <a:lnTo>
                  <a:pt x="10417604" y="7177376"/>
                </a:lnTo>
                <a:lnTo>
                  <a:pt x="0" y="717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5779376" y="9078946"/>
            <a:ext cx="10387452" cy="9508"/>
          </a:xfrm>
          <a:prstGeom prst="line">
            <a:avLst/>
          </a:prstGeom>
          <a:ln w="19050" cap="flat">
            <a:solidFill>
              <a:srgbClr val="7E898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7101780" y="8851933"/>
            <a:ext cx="157520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3E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43310" y="1403088"/>
            <a:ext cx="6401380" cy="8479870"/>
          </a:xfrm>
          <a:custGeom>
            <a:avLst/>
            <a:gdLst/>
            <a:ahLst/>
            <a:cxnLst/>
            <a:rect l="l" t="t" r="r" b="b"/>
            <a:pathLst>
              <a:path w="6401380" h="8479870">
                <a:moveTo>
                  <a:pt x="0" y="0"/>
                </a:moveTo>
                <a:lnTo>
                  <a:pt x="6401380" y="0"/>
                </a:lnTo>
                <a:lnTo>
                  <a:pt x="6401380" y="8479871"/>
                </a:lnTo>
                <a:lnTo>
                  <a:pt x="0" y="847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66828" y="-9779660"/>
            <a:ext cx="10067754" cy="11182748"/>
            <a:chOff x="0" y="0"/>
            <a:chExt cx="2651589" cy="29452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1590" cy="2945250"/>
            </a:xfrm>
            <a:custGeom>
              <a:avLst/>
              <a:gdLst/>
              <a:ahLst/>
              <a:cxnLst/>
              <a:rect l="l" t="t" r="r" b="b"/>
              <a:pathLst>
                <a:path w="2651590" h="2945250">
                  <a:moveTo>
                    <a:pt x="0" y="0"/>
                  </a:moveTo>
                  <a:lnTo>
                    <a:pt x="2651590" y="0"/>
                  </a:lnTo>
                  <a:lnTo>
                    <a:pt x="2651590" y="2945250"/>
                  </a:lnTo>
                  <a:lnTo>
                    <a:pt x="0" y="2945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2651589" cy="3021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7145" y="0"/>
            <a:ext cx="1900855" cy="1073572"/>
          </a:xfrm>
          <a:custGeom>
            <a:avLst/>
            <a:gdLst/>
            <a:ahLst/>
            <a:cxnLst/>
            <a:rect l="l" t="t" r="r" b="b"/>
            <a:pathLst>
              <a:path w="1900855" h="1073572">
                <a:moveTo>
                  <a:pt x="0" y="0"/>
                </a:moveTo>
                <a:lnTo>
                  <a:pt x="1900855" y="0"/>
                </a:lnTo>
                <a:lnTo>
                  <a:pt x="1900855" y="1073572"/>
                </a:lnTo>
                <a:lnTo>
                  <a:pt x="0" y="1073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014091" y="8851933"/>
            <a:ext cx="1245209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elegraf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15127" y="141605"/>
            <a:ext cx="765774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Proxima Nova"/>
              </a:rPr>
              <a:t>VISUAL ANALYZES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1135" y="3936697"/>
            <a:ext cx="4719496" cy="106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113" lvl="1" indent="-336057">
              <a:lnSpc>
                <a:spcPts val="435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Futura" panose="020B0604020202020204" charset="-94"/>
              </a:rPr>
              <a:t>Features we suspect include outliers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Özel</PresentationFormat>
  <Paragraphs>81</Paragraphs>
  <Slides>15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25" baseType="lpstr">
      <vt:lpstr>Futura Bold</vt:lpstr>
      <vt:lpstr>Proxima Nova</vt:lpstr>
      <vt:lpstr>Telegraf Bold</vt:lpstr>
      <vt:lpstr>Telegraf</vt:lpstr>
      <vt:lpstr>Calibri</vt:lpstr>
      <vt:lpstr>Futura</vt:lpstr>
      <vt:lpstr>Abril Fatface</vt:lpstr>
      <vt:lpstr>Arial</vt:lpstr>
      <vt:lpstr>DejaVu Serif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Intervention for Alcohol Consumption</dc:title>
  <cp:lastModifiedBy>omer faruk satik</cp:lastModifiedBy>
  <cp:revision>2</cp:revision>
  <dcterms:created xsi:type="dcterms:W3CDTF">2006-08-16T00:00:00Z</dcterms:created>
  <dcterms:modified xsi:type="dcterms:W3CDTF">2024-01-01T19:29:08Z</dcterms:modified>
  <dc:identifier>DAF4gpL8ew0</dc:identifier>
</cp:coreProperties>
</file>